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63" r:id="rId4"/>
    <p:sldId id="262" r:id="rId5"/>
    <p:sldId id="264" r:id="rId6"/>
    <p:sldId id="265" r:id="rId7"/>
    <p:sldId id="282" r:id="rId8"/>
    <p:sldId id="266" r:id="rId9"/>
    <p:sldId id="267" r:id="rId10"/>
    <p:sldId id="269" r:id="rId11"/>
    <p:sldId id="270" r:id="rId12"/>
    <p:sldId id="272" r:id="rId13"/>
    <p:sldId id="273" r:id="rId14"/>
    <p:sldId id="274" r:id="rId15"/>
    <p:sldId id="280" r:id="rId16"/>
    <p:sldId id="275" r:id="rId17"/>
    <p:sldId id="281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5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627"/>
    <p:restoredTop sz="94711"/>
  </p:normalViewPr>
  <p:slideViewPr>
    <p:cSldViewPr snapToGrid="0">
      <p:cViewPr varScale="1">
        <p:scale>
          <a:sx n="77" d="100"/>
          <a:sy n="77" d="100"/>
        </p:scale>
        <p:origin x="216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92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146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461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28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80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1/20/26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72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1/20/26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14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1/20/26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35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1/20/26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9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1/20/26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20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1/20/26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80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b="0" cap="none" spc="15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b="0" cap="none" spc="15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b="0" cap="all" spc="15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3515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b="1" kern="1200" spc="23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 spc="14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35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 spc="14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5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 spc="14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35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 spc="14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35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 spc="14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0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5DEC45B-BA77-21C0-3869-05DE7C923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705856"/>
            <a:ext cx="12192001" cy="115214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A0A4642-D29D-0121-4C05-5A5559BC5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0574" y="6281928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图片包含 伞, 装饰品, 游戏机, 桌子&#10;&#10;AI 生成的内容可能不正确。">
            <a:extLst>
              <a:ext uri="{FF2B5EF4-FFF2-40B4-BE49-F238E27FC236}">
                <a16:creationId xmlns:a16="http://schemas.microsoft.com/office/drawing/2014/main" id="{B51036C8-128F-F87C-3AA0-DBE9B57F3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7" y="389273"/>
            <a:ext cx="12185366" cy="531658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3876447-3C02-B1B8-A598-9425472FEF80}"/>
              </a:ext>
            </a:extLst>
          </p:cNvPr>
          <p:cNvSpPr txBox="1"/>
          <p:nvPr/>
        </p:nvSpPr>
        <p:spPr>
          <a:xfrm>
            <a:off x="7733211" y="4993798"/>
            <a:ext cx="5473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Alice Feng &amp; Ya-chi Chu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7819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36BE63-6F00-47E0-7096-C31B5F2EF6CB}"/>
              </a:ext>
            </a:extLst>
          </p:cNvPr>
          <p:cNvSpPr txBox="1"/>
          <p:nvPr/>
        </p:nvSpPr>
        <p:spPr>
          <a:xfrm>
            <a:off x="548640" y="444137"/>
            <a:ext cx="5394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err="1"/>
              <a:t>HardNet</a:t>
            </a:r>
            <a:r>
              <a:rPr kumimoji="1" lang="en-US" altLang="zh-CN" sz="2800" dirty="0"/>
              <a:t>: Performance</a:t>
            </a:r>
            <a:endParaRPr kumimoji="1" lang="zh-CN" altLang="en-US" sz="2800" dirty="0"/>
          </a:p>
        </p:txBody>
      </p:sp>
      <p:pic>
        <p:nvPicPr>
          <p:cNvPr id="4" name="图片 3" descr="表格&#10;&#10;AI 生成的内容可能不正确。">
            <a:extLst>
              <a:ext uri="{FF2B5EF4-FFF2-40B4-BE49-F238E27FC236}">
                <a16:creationId xmlns:a16="http://schemas.microsoft.com/office/drawing/2014/main" id="{5F34EDA2-23C9-9B1C-BCDB-3385BDA70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44" y="1241677"/>
            <a:ext cx="11729312" cy="417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641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A38E270-2567-57B3-AC08-B7A43DCB6382}"/>
              </a:ext>
            </a:extLst>
          </p:cNvPr>
          <p:cNvSpPr txBox="1"/>
          <p:nvPr/>
        </p:nvSpPr>
        <p:spPr>
          <a:xfrm>
            <a:off x="557348" y="326572"/>
            <a:ext cx="5538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Future Extension: </a:t>
            </a:r>
            <a:r>
              <a:rPr kumimoji="1" lang="en-US" altLang="zh-CN" sz="2400" dirty="0" err="1"/>
              <a:t>HardNet-Cvx</a:t>
            </a:r>
            <a:endParaRPr kumimoji="1"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F70DDC-8874-3654-315E-D2AF823E8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0" y="1290864"/>
            <a:ext cx="10259521" cy="83838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BD9D8EF-7D20-AD1A-485D-06F3DAF8CBB1}"/>
              </a:ext>
            </a:extLst>
          </p:cNvPr>
          <p:cNvSpPr txBox="1"/>
          <p:nvPr/>
        </p:nvSpPr>
        <p:spPr>
          <a:xfrm>
            <a:off x="8072845" y="1944579"/>
            <a:ext cx="670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For arbitrary constraints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57AC580-8889-58DD-6F36-2B104466278A}"/>
              </a:ext>
            </a:extLst>
          </p:cNvPr>
          <p:cNvSpPr txBox="1"/>
          <p:nvPr/>
        </p:nvSpPr>
        <p:spPr>
          <a:xfrm>
            <a:off x="705393" y="2704011"/>
            <a:ext cx="7746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Closely related to our next paper: KKT-</a:t>
            </a:r>
            <a:r>
              <a:rPr kumimoji="1" lang="en-US" altLang="zh-CN" sz="2000" dirty="0" err="1"/>
              <a:t>HardNet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87845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5C7A31A-87A8-2028-2CC5-6C668E2DA6DC}"/>
              </a:ext>
            </a:extLst>
          </p:cNvPr>
          <p:cNvSpPr txBox="1"/>
          <p:nvPr/>
        </p:nvSpPr>
        <p:spPr>
          <a:xfrm>
            <a:off x="600890" y="352697"/>
            <a:ext cx="777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KKT-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: Allowing General Constraints</a:t>
            </a:r>
            <a:endParaRPr kumimoji="1" lang="zh-CN" altLang="en-US" sz="2400" dirty="0"/>
          </a:p>
        </p:txBody>
      </p:sp>
      <p:pic>
        <p:nvPicPr>
          <p:cNvPr id="4" name="图片 3" descr="图示, 示意图&#10;&#10;AI 生成的内容可能不正确。">
            <a:extLst>
              <a:ext uri="{FF2B5EF4-FFF2-40B4-BE49-F238E27FC236}">
                <a16:creationId xmlns:a16="http://schemas.microsoft.com/office/drawing/2014/main" id="{A72007C1-72AB-C2C8-6889-675B52C35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891" y="994084"/>
            <a:ext cx="8373292" cy="3426635"/>
          </a:xfrm>
          <a:prstGeom prst="rect">
            <a:avLst/>
          </a:prstGeom>
        </p:spPr>
      </p:pic>
      <p:pic>
        <p:nvPicPr>
          <p:cNvPr id="6" name="图片 5" descr="文本&#10;&#10;AI 生成的内容可能不正确。">
            <a:extLst>
              <a:ext uri="{FF2B5EF4-FFF2-40B4-BE49-F238E27FC236}">
                <a16:creationId xmlns:a16="http://schemas.microsoft.com/office/drawing/2014/main" id="{78C31349-E503-0AD8-C1AD-B94EBB001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622" y="4600441"/>
            <a:ext cx="4925335" cy="150937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12D0102-17B8-E72E-EF6D-AD8BF0703167}"/>
              </a:ext>
            </a:extLst>
          </p:cNvPr>
          <p:cNvSpPr txBox="1"/>
          <p:nvPr/>
        </p:nvSpPr>
        <p:spPr>
          <a:xfrm>
            <a:off x="1907177" y="4600441"/>
            <a:ext cx="32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The projection layer solves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3588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AF6C16A-0B7E-E28A-5A68-348347C586F3}"/>
              </a:ext>
            </a:extLst>
          </p:cNvPr>
          <p:cNvSpPr txBox="1"/>
          <p:nvPr/>
        </p:nvSpPr>
        <p:spPr>
          <a:xfrm>
            <a:off x="600890" y="352697"/>
            <a:ext cx="777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KKT-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: Allowing General Constraints</a:t>
            </a:r>
            <a:endParaRPr kumimoji="1"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0B45221-F94C-7431-BCF5-AB6995648EF1}"/>
              </a:ext>
            </a:extLst>
          </p:cNvPr>
          <p:cNvSpPr txBox="1"/>
          <p:nvPr/>
        </p:nvSpPr>
        <p:spPr>
          <a:xfrm>
            <a:off x="600890" y="842803"/>
            <a:ext cx="32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The projection layer solves</a:t>
            </a:r>
            <a:endParaRPr kumimoji="1" lang="zh-CN" altLang="en-US" dirty="0"/>
          </a:p>
        </p:txBody>
      </p:sp>
      <p:pic>
        <p:nvPicPr>
          <p:cNvPr id="5" name="图片 4" descr="文本&#10;&#10;AI 生成的内容可能不正确。">
            <a:extLst>
              <a:ext uri="{FF2B5EF4-FFF2-40B4-BE49-F238E27FC236}">
                <a16:creationId xmlns:a16="http://schemas.microsoft.com/office/drawing/2014/main" id="{0E4B1520-49D4-901B-8471-F34171F81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651" y="842803"/>
            <a:ext cx="4925335" cy="1509377"/>
          </a:xfrm>
          <a:prstGeom prst="rect">
            <a:avLst/>
          </a:prstGeom>
        </p:spPr>
      </p:pic>
      <p:pic>
        <p:nvPicPr>
          <p:cNvPr id="7" name="图片 6" descr="文本, 信件&#10;&#10;AI 生成的内容可能不正确。">
            <a:extLst>
              <a:ext uri="{FF2B5EF4-FFF2-40B4-BE49-F238E27FC236}">
                <a16:creationId xmlns:a16="http://schemas.microsoft.com/office/drawing/2014/main" id="{075D800B-BCD2-79BC-49A6-46809809D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90" y="2583925"/>
            <a:ext cx="10384973" cy="269322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9BDF33A-6440-5DB9-6F8B-BDC999B1248F}"/>
              </a:ext>
            </a:extLst>
          </p:cNvPr>
          <p:cNvSpPr txBox="1"/>
          <p:nvPr/>
        </p:nvSpPr>
        <p:spPr>
          <a:xfrm>
            <a:off x="705393" y="5414305"/>
            <a:ext cx="10280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The KKT system is solved with Newton-Type iterative root finder in forward pass</a:t>
            </a:r>
            <a:endParaRPr kumimoji="1" lang="zh-CN" altLang="en-US" sz="2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AB39BFF-772D-3B70-68D6-9E59E3913706}"/>
              </a:ext>
            </a:extLst>
          </p:cNvPr>
          <p:cNvSpPr txBox="1"/>
          <p:nvPr/>
        </p:nvSpPr>
        <p:spPr>
          <a:xfrm>
            <a:off x="600890" y="5817939"/>
            <a:ext cx="10901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Discussion 3:  How to compute the gradient through the KKT-projection layer?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26711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示&#10;&#10;AI 生成的内容可能不正确。">
            <a:extLst>
              <a:ext uri="{FF2B5EF4-FFF2-40B4-BE49-F238E27FC236}">
                <a16:creationId xmlns:a16="http://schemas.microsoft.com/office/drawing/2014/main" id="{A50AD63C-B7D7-E425-05C3-9F36BEFEB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1241"/>
            <a:ext cx="12192000" cy="611551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D202BBC-745C-6B41-099E-DE921BAA09EE}"/>
              </a:ext>
            </a:extLst>
          </p:cNvPr>
          <p:cNvSpPr txBox="1"/>
          <p:nvPr/>
        </p:nvSpPr>
        <p:spPr>
          <a:xfrm>
            <a:off x="715617" y="3284090"/>
            <a:ext cx="5009322" cy="707886"/>
          </a:xfrm>
          <a:prstGeom prst="rect">
            <a:avLst/>
          </a:prstGeom>
          <a:solidFill>
            <a:srgbClr val="F7F5F3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Used by FSNET and KKT-</a:t>
            </a:r>
            <a:r>
              <a:rPr kumimoji="1" lang="en-US" altLang="zh-CN" sz="2000" dirty="0" err="1"/>
              <a:t>HardNet</a:t>
            </a:r>
            <a:r>
              <a:rPr kumimoji="1" lang="en-US" altLang="zh-CN" sz="2000" dirty="0"/>
              <a:t>(which also uses Implicit Diff)</a:t>
            </a:r>
          </a:p>
        </p:txBody>
      </p:sp>
    </p:spTree>
    <p:extLst>
      <p:ext uri="{BB962C8B-B14F-4D97-AF65-F5344CB8AC3E}">
        <p14:creationId xmlns:p14="http://schemas.microsoft.com/office/powerpoint/2010/main" val="3241205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AA94398-8BF4-839F-DE48-E3388BBEA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95" y="363054"/>
            <a:ext cx="7772400" cy="4728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6A31E174-6BD4-1219-BEDE-3C4191526A6A}"/>
                  </a:ext>
                </a:extLst>
              </p:cNvPr>
              <p:cNvSpPr txBox="1"/>
              <p:nvPr/>
            </p:nvSpPr>
            <p:spPr>
              <a:xfrm>
                <a:off x="329094" y="954157"/>
                <a:ext cx="11081028" cy="8210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dirty="0"/>
                  <a:t>Example: Consider the following Newton root-finding iteration for</a:t>
                </a:r>
              </a:p>
              <a:p>
                <a:r>
                  <a:rPr kumimoji="1" lang="en-US" altLang="zh-CN" sz="2000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sz="2800" i="1">
                        <a:latin typeface="Cambria Math" panose="02040503050406030204" pitchFamily="18" charset="0"/>
                      </a:rPr>
                      <m:t>y</m:t>
                    </m:r>
                    <m:r>
                      <a:rPr kumimoji="1" lang="en-US" altLang="zh-CN" sz="2800" i="1">
                        <a:latin typeface="Cambria Math" panose="02040503050406030204" pitchFamily="18" charset="0"/>
                      </a:rPr>
                      <m:t>̂</m:t>
                    </m:r>
                  </m:oMath>
                </a14:m>
                <a:r>
                  <a:rPr kumimoji="1" lang="en-US" altLang="zh-CN" sz="2000" dirty="0"/>
                  <a:t> is the output of unconstrained neural net, </a:t>
                </a:r>
                <a:r>
                  <a:rPr kumimoji="1" lang="en-US" altLang="zh-CN" sz="2000" dirty="0" err="1"/>
                  <a:t>θ</a:t>
                </a:r>
                <a:r>
                  <a:rPr kumimoji="1" lang="en-US" altLang="zh-CN" sz="2000" dirty="0"/>
                  <a:t> is the parameter to train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6A31E174-6BD4-1219-BEDE-3C4191526A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094" y="954157"/>
                <a:ext cx="11081028" cy="821059"/>
              </a:xfrm>
              <a:prstGeom prst="rect">
                <a:avLst/>
              </a:prstGeom>
              <a:blipFill>
                <a:blip r:embed="rId3"/>
                <a:stretch>
                  <a:fillRect l="-572" t="-4615" b="-138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 descr="卡通人物&#10;&#10;AI 生成的内容可能不正确。">
            <a:extLst>
              <a:ext uri="{FF2B5EF4-FFF2-40B4-BE49-F238E27FC236}">
                <a16:creationId xmlns:a16="http://schemas.microsoft.com/office/drawing/2014/main" id="{FF1B34E0-AE7F-AE25-0335-5403E6BD9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2987" y="990600"/>
            <a:ext cx="2362200" cy="3937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6A4968B-954F-571F-BEC1-8D111AF9B8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1448" y="1893441"/>
            <a:ext cx="6240047" cy="76712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B14E3EF-79BA-479C-5943-76F8EBF2E7E5}"/>
              </a:ext>
            </a:extLst>
          </p:cNvPr>
          <p:cNvSpPr txBox="1"/>
          <p:nvPr/>
        </p:nvSpPr>
        <p:spPr>
          <a:xfrm>
            <a:off x="329094" y="2660566"/>
            <a:ext cx="290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We can compute</a:t>
            </a:r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29687D0-5BE7-0308-2059-A352C5B780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7300" y="3003550"/>
            <a:ext cx="6434690" cy="7671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93BFD4E-8A3D-8F4C-6BF4-96CEBA8375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49045" y="3915248"/>
            <a:ext cx="7772400" cy="76920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5E49A46E-8DDA-1AC3-9021-41744B409468}"/>
              </a:ext>
            </a:extLst>
          </p:cNvPr>
          <p:cNvSpPr txBox="1"/>
          <p:nvPr/>
        </p:nvSpPr>
        <p:spPr>
          <a:xfrm>
            <a:off x="1524000" y="4073566"/>
            <a:ext cx="2305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where</a:t>
            </a:r>
            <a:endParaRPr kumimoji="1" lang="zh-CN" altLang="en-US" dirty="0"/>
          </a:p>
        </p:txBody>
      </p:sp>
      <p:pic>
        <p:nvPicPr>
          <p:cNvPr id="16" name="图片 15" descr="文本&#10;&#10;AI 生成的内容可能不正确。">
            <a:extLst>
              <a:ext uri="{FF2B5EF4-FFF2-40B4-BE49-F238E27FC236}">
                <a16:creationId xmlns:a16="http://schemas.microsoft.com/office/drawing/2014/main" id="{6C824F90-111B-7B2C-27D8-FAE88C2D23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" y="4814343"/>
            <a:ext cx="1993900" cy="7747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35D683A5-3CFE-3805-AE60-E982B15C4B04}"/>
              </a:ext>
            </a:extLst>
          </p:cNvPr>
          <p:cNvSpPr txBox="1"/>
          <p:nvPr/>
        </p:nvSpPr>
        <p:spPr>
          <a:xfrm>
            <a:off x="2849045" y="4982817"/>
            <a:ext cx="6112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is an extremely large array that you can hardly store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0932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表格&#10;&#10;AI 生成的内容可能不正确。">
            <a:extLst>
              <a:ext uri="{FF2B5EF4-FFF2-40B4-BE49-F238E27FC236}">
                <a16:creationId xmlns:a16="http://schemas.microsoft.com/office/drawing/2014/main" id="{D6D9C66D-41A3-59B9-2F6F-988E230AE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500"/>
            <a:ext cx="12192000" cy="604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57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手机屏幕的截图&#10;&#10;AI 生成的内容可能不正确。">
            <a:extLst>
              <a:ext uri="{FF2B5EF4-FFF2-40B4-BE49-F238E27FC236}">
                <a16:creationId xmlns:a16="http://schemas.microsoft.com/office/drawing/2014/main" id="{900C74D4-A032-232F-BEFF-39B876BD3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783" y="907107"/>
            <a:ext cx="5499100" cy="889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0AD10D7-A63C-ADC4-B514-5730E9715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8678" y="3135699"/>
            <a:ext cx="4814956" cy="5902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5B265B1-1B5C-FE21-685B-34CEA9DEA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05" y="2440548"/>
            <a:ext cx="7239000" cy="2921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A518D33-5AC0-3FC3-B2B2-9649FADBB0C0}"/>
              </a:ext>
            </a:extLst>
          </p:cNvPr>
          <p:cNvSpPr txBox="1"/>
          <p:nvPr/>
        </p:nvSpPr>
        <p:spPr>
          <a:xfrm>
            <a:off x="410816" y="172278"/>
            <a:ext cx="8256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Computing Gradient Using Implicit Differentiation:</a:t>
            </a:r>
            <a:endParaRPr kumimoji="1" lang="zh-CN" altLang="en-US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6C5D751-4965-5169-8C63-B0AEB4536AA7}"/>
              </a:ext>
            </a:extLst>
          </p:cNvPr>
          <p:cNvSpPr txBox="1"/>
          <p:nvPr/>
        </p:nvSpPr>
        <p:spPr>
          <a:xfrm>
            <a:off x="596900" y="1060174"/>
            <a:ext cx="4173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The KKT System after some change of variable:</a:t>
            </a:r>
            <a:endParaRPr kumimoji="1" lang="zh-CN" altLang="en-US" dirty="0"/>
          </a:p>
        </p:txBody>
      </p:sp>
      <p:pic>
        <p:nvPicPr>
          <p:cNvPr id="11" name="图片 10" descr="图片包含 日历&#10;&#10;AI 生成的内容可能不正确。">
            <a:extLst>
              <a:ext uri="{FF2B5EF4-FFF2-40B4-BE49-F238E27FC236}">
                <a16:creationId xmlns:a16="http://schemas.microsoft.com/office/drawing/2014/main" id="{9E42AFE3-1162-8E2E-C475-E662929576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083" y="2794000"/>
            <a:ext cx="4203700" cy="1270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69F6B85-36A7-1E12-D4F6-B5F8A417F005}"/>
              </a:ext>
            </a:extLst>
          </p:cNvPr>
          <p:cNvSpPr txBox="1"/>
          <p:nvPr/>
        </p:nvSpPr>
        <p:spPr>
          <a:xfrm>
            <a:off x="4797287" y="3178678"/>
            <a:ext cx="1470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where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CAFF1B2-F397-C376-410D-A53F9384E444}"/>
                  </a:ext>
                </a:extLst>
              </p:cNvPr>
              <p:cNvSpPr txBox="1"/>
              <p:nvPr/>
            </p:nvSpPr>
            <p:spPr>
              <a:xfrm>
                <a:off x="596900" y="1845088"/>
                <a:ext cx="10004839" cy="4531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̂</m:t>
                    </m:r>
                  </m:oMath>
                </a14:m>
                <a:r>
                  <a:rPr kumimoji="1" lang="en-US" altLang="zh-CN" dirty="0"/>
                  <a:t> is the output of unconstrained neural net,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kumimoji="1" lang="en-US" altLang="zh-CN" sz="2400" b="0" i="1" smtClean="0">
                        <a:latin typeface="Cambria Math" panose="02040503050406030204" pitchFamily="18" charset="0"/>
                      </a:rPr>
                      <m:t>̃</m:t>
                    </m:r>
                  </m:oMath>
                </a14:m>
                <a:r>
                  <a:rPr kumimoji="1" lang="en-US" altLang="zh-CN" dirty="0"/>
                  <a:t> is the solution to the KKT-system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ECAFF1B2-F397-C376-410D-A53F9384E4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900" y="1845088"/>
                <a:ext cx="10004839" cy="453137"/>
              </a:xfrm>
              <a:prstGeom prst="rect">
                <a:avLst/>
              </a:prstGeom>
              <a:blipFill>
                <a:blip r:embed="rId6"/>
                <a:stretch>
                  <a:fillRect l="-508" b="-222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图片 15" descr="文本&#10;&#10;AI 生成的内容可能不正确。">
            <a:extLst>
              <a:ext uri="{FF2B5EF4-FFF2-40B4-BE49-F238E27FC236}">
                <a16:creationId xmlns:a16="http://schemas.microsoft.com/office/drawing/2014/main" id="{D8E829CF-C577-244F-D64C-3AB663C06F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816" y="4060380"/>
            <a:ext cx="4017616" cy="67415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CC450D5-A336-B5B6-7AB0-B59B1FAC75D5}"/>
              </a:ext>
            </a:extLst>
          </p:cNvPr>
          <p:cNvSpPr txBox="1"/>
          <p:nvPr/>
        </p:nvSpPr>
        <p:spPr>
          <a:xfrm>
            <a:off x="4657864" y="4214603"/>
            <a:ext cx="286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We want to compute</a:t>
            </a:r>
            <a:endParaRPr kumimoji="1" lang="zh-CN" altLang="en-US" dirty="0"/>
          </a:p>
        </p:txBody>
      </p:sp>
      <p:pic>
        <p:nvPicPr>
          <p:cNvPr id="19" name="图片 18" descr="图标&#10;&#10;AI 生成的内容可能不正确。">
            <a:extLst>
              <a:ext uri="{FF2B5EF4-FFF2-40B4-BE49-F238E27FC236}">
                <a16:creationId xmlns:a16="http://schemas.microsoft.com/office/drawing/2014/main" id="{6C071918-A52B-A900-F38A-B7F00B141D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67851" y="3991312"/>
            <a:ext cx="373521" cy="67415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26406DB1-3905-6AAB-20E7-3C559B69E425}"/>
              </a:ext>
            </a:extLst>
          </p:cNvPr>
          <p:cNvSpPr txBox="1"/>
          <p:nvPr/>
        </p:nvSpPr>
        <p:spPr>
          <a:xfrm>
            <a:off x="342071" y="5029965"/>
            <a:ext cx="5926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The KKT-</a:t>
            </a:r>
            <a:r>
              <a:rPr kumimoji="1" lang="en-US" altLang="zh-CN" dirty="0" err="1"/>
              <a:t>HardNet</a:t>
            </a:r>
            <a:r>
              <a:rPr kumimoji="1" lang="en-US" altLang="zh-CN" dirty="0"/>
              <a:t> paper proved that it is equivalent to solving a linear equation (as long as we can reuse the forward pass solutions)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1557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表, 折线图&#10;&#10;AI 生成的内容可能不正确。">
            <a:extLst>
              <a:ext uri="{FF2B5EF4-FFF2-40B4-BE49-F238E27FC236}">
                <a16:creationId xmlns:a16="http://schemas.microsoft.com/office/drawing/2014/main" id="{F7F63084-385D-EBD3-3CA2-FB40CBAC8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500"/>
            <a:ext cx="12192000" cy="604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910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8847699-0E08-E278-CF37-E97B6E32A963}"/>
              </a:ext>
            </a:extLst>
          </p:cNvPr>
          <p:cNvSpPr txBox="1"/>
          <p:nvPr/>
        </p:nvSpPr>
        <p:spPr>
          <a:xfrm>
            <a:off x="326572" y="313508"/>
            <a:ext cx="6178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Discussion 4: Future directions</a:t>
            </a:r>
            <a:endParaRPr kumimoji="1" lang="zh-CN" altLang="en-US" sz="2800" dirty="0"/>
          </a:p>
        </p:txBody>
      </p:sp>
      <p:pic>
        <p:nvPicPr>
          <p:cNvPr id="3" name="图片 2" descr="表格&#10;&#10;AI 生成的内容可能不正确。">
            <a:extLst>
              <a:ext uri="{FF2B5EF4-FFF2-40B4-BE49-F238E27FC236}">
                <a16:creationId xmlns:a16="http://schemas.microsoft.com/office/drawing/2014/main" id="{C45F415D-0AA3-AD29-38A8-4FC38A2E0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17" y="967357"/>
            <a:ext cx="10925023" cy="568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07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示&#10;&#10;AI 生成的内容可能不正确。">
            <a:extLst>
              <a:ext uri="{FF2B5EF4-FFF2-40B4-BE49-F238E27FC236}">
                <a16:creationId xmlns:a16="http://schemas.microsoft.com/office/drawing/2014/main" id="{6C5658C1-7D8A-F1CA-F7A7-CB86525C95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69466" cy="6203576"/>
          </a:xfrm>
        </p:spPr>
      </p:pic>
      <p:pic>
        <p:nvPicPr>
          <p:cNvPr id="7" name="图片 6" descr="图示&#10;&#10;AI 生成的内容可能不正确。">
            <a:extLst>
              <a:ext uri="{FF2B5EF4-FFF2-40B4-BE49-F238E27FC236}">
                <a16:creationId xmlns:a16="http://schemas.microsoft.com/office/drawing/2014/main" id="{C72A20A3-4EF4-1F6C-3EA6-A940DD83E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4" y="1478056"/>
            <a:ext cx="6073466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55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AI 生成的内容可能不正确。">
            <a:extLst>
              <a:ext uri="{FF2B5EF4-FFF2-40B4-BE49-F238E27FC236}">
                <a16:creationId xmlns:a16="http://schemas.microsoft.com/office/drawing/2014/main" id="{1143C9C6-D195-1D8A-D4BF-62DFC211F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6363"/>
            <a:ext cx="11971191" cy="396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635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38F7C9C-9743-1DED-736C-D35B931E2600}"/>
              </a:ext>
            </a:extLst>
          </p:cNvPr>
          <p:cNvSpPr txBox="1"/>
          <p:nvPr/>
        </p:nvSpPr>
        <p:spPr>
          <a:xfrm>
            <a:off x="449589" y="522513"/>
            <a:ext cx="109870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Quiz 2 (Open Question):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List an advantage or a disadvantage of 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3318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921472-689D-4521-F3B6-1DE7D33AA225}"/>
              </a:ext>
            </a:extLst>
          </p:cNvPr>
          <p:cNvSpPr txBox="1"/>
          <p:nvPr/>
        </p:nvSpPr>
        <p:spPr>
          <a:xfrm>
            <a:off x="822960" y="444137"/>
            <a:ext cx="9823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Overview of Constraint Enforcement in Neural Nets</a:t>
            </a:r>
            <a:endParaRPr kumimoji="1" lang="zh-CN" altLang="en-US" sz="2800" dirty="0"/>
          </a:p>
        </p:txBody>
      </p:sp>
      <p:pic>
        <p:nvPicPr>
          <p:cNvPr id="4" name="图片 3" descr="表格&#10;&#10;AI 生成的内容可能不正确。">
            <a:extLst>
              <a:ext uri="{FF2B5EF4-FFF2-40B4-BE49-F238E27FC236}">
                <a16:creationId xmlns:a16="http://schemas.microsoft.com/office/drawing/2014/main" id="{5BDA9F5F-077B-EDCC-F455-68575E549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17" y="967357"/>
            <a:ext cx="10925023" cy="568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199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表, 雷达图&#10;&#10;AI 生成的内容可能不正确。">
            <a:extLst>
              <a:ext uri="{FF2B5EF4-FFF2-40B4-BE49-F238E27FC236}">
                <a16:creationId xmlns:a16="http://schemas.microsoft.com/office/drawing/2014/main" id="{805AE2F2-D568-1744-01C5-0ABF73759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70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92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7503F32-05E5-4917-CB5B-E4536BB7FBFB}"/>
              </a:ext>
            </a:extLst>
          </p:cNvPr>
          <p:cNvSpPr txBox="1"/>
          <p:nvPr/>
        </p:nvSpPr>
        <p:spPr>
          <a:xfrm>
            <a:off x="1188720" y="304745"/>
            <a:ext cx="7367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Architecture of </a:t>
            </a:r>
            <a:r>
              <a:rPr kumimoji="1" lang="en-US" altLang="zh-CN" sz="3600" dirty="0" err="1"/>
              <a:t>HardNet</a:t>
            </a:r>
            <a:endParaRPr kumimoji="1" lang="zh-CN" altLang="en-US" sz="3600" dirty="0"/>
          </a:p>
        </p:txBody>
      </p:sp>
      <p:pic>
        <p:nvPicPr>
          <p:cNvPr id="6" name="图片 5" descr="图示, 示意图&#10;&#10;AI 生成的内容可能不正确。">
            <a:extLst>
              <a:ext uri="{FF2B5EF4-FFF2-40B4-BE49-F238E27FC236}">
                <a16:creationId xmlns:a16="http://schemas.microsoft.com/office/drawing/2014/main" id="{156979F1-4753-7736-AF6D-F7A529A45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09" y="1194971"/>
            <a:ext cx="11863900" cy="348153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8C286B5-EF05-2A6C-2F75-1304895B33C1}"/>
              </a:ext>
            </a:extLst>
          </p:cNvPr>
          <p:cNvSpPr txBox="1"/>
          <p:nvPr/>
        </p:nvSpPr>
        <p:spPr>
          <a:xfrm>
            <a:off x="992778" y="4861169"/>
            <a:ext cx="6675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Projection Layer of 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-Aff solves</a:t>
            </a:r>
            <a:endParaRPr kumimoji="1" lang="zh-CN" altLang="en-US" sz="2400" dirty="0"/>
          </a:p>
        </p:txBody>
      </p:sp>
      <p:pic>
        <p:nvPicPr>
          <p:cNvPr id="9" name="图片 8" descr="徽标&#10;&#10;AI 生成的内容可能不正确。">
            <a:extLst>
              <a:ext uri="{FF2B5EF4-FFF2-40B4-BE49-F238E27FC236}">
                <a16:creationId xmlns:a16="http://schemas.microsoft.com/office/drawing/2014/main" id="{92480A7E-5733-91D5-7E7F-FA8962B62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385" y="5322834"/>
            <a:ext cx="10335293" cy="130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342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B757DF86-D00E-AF40-607E-81AD069D5B70}"/>
              </a:ext>
            </a:extLst>
          </p:cNvPr>
          <p:cNvSpPr txBox="1"/>
          <p:nvPr/>
        </p:nvSpPr>
        <p:spPr>
          <a:xfrm>
            <a:off x="418011" y="365760"/>
            <a:ext cx="7785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Discussion 1:</a:t>
            </a:r>
          </a:p>
          <a:p>
            <a:endParaRPr kumimoji="1" lang="zh-CN" altLang="en-US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E0420A-363D-39CD-00A7-EA23D5D2D76F}"/>
              </a:ext>
            </a:extLst>
          </p:cNvPr>
          <p:cNvSpPr txBox="1"/>
          <p:nvPr/>
        </p:nvSpPr>
        <p:spPr>
          <a:xfrm>
            <a:off x="418011" y="781258"/>
            <a:ext cx="6675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Projection Layer of </a:t>
            </a:r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-Aff solves</a:t>
            </a:r>
            <a:endParaRPr kumimoji="1" lang="zh-CN" altLang="en-US" sz="2400" dirty="0"/>
          </a:p>
        </p:txBody>
      </p: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E96E7188-893A-7C33-9657-05CF6A2E1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65" y="1242923"/>
            <a:ext cx="10335293" cy="1308689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5531609-A4C3-A8AD-47B6-3AC0481090B7}"/>
              </a:ext>
            </a:extLst>
          </p:cNvPr>
          <p:cNvSpPr txBox="1"/>
          <p:nvPr/>
        </p:nvSpPr>
        <p:spPr>
          <a:xfrm>
            <a:off x="463730" y="2828611"/>
            <a:ext cx="9342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Does </a:t>
            </a:r>
            <a:r>
              <a:rPr kumimoji="1" lang="en-US" altLang="zh-CN" sz="2000" dirty="0" err="1"/>
              <a:t>HardNet</a:t>
            </a:r>
            <a:r>
              <a:rPr kumimoji="1" lang="en-US" altLang="zh-CN" sz="2000" dirty="0"/>
              <a:t>-Aff find the feasible point that is closest to the original neural net output </a:t>
            </a:r>
            <a:r>
              <a:rPr kumimoji="1" lang="en-US" altLang="zh-CN" sz="2000" dirty="0" err="1"/>
              <a:t>f</a:t>
            </a:r>
            <a:r>
              <a:rPr kumimoji="1" lang="en-US" altLang="zh-CN" sz="2000" baseline="-25000" dirty="0" err="1"/>
              <a:t>θ</a:t>
            </a:r>
            <a:r>
              <a:rPr kumimoji="1" lang="en-US" altLang="zh-CN" sz="2000" dirty="0"/>
              <a:t>(x)? Can you see the drawback of this formulation?</a:t>
            </a:r>
          </a:p>
        </p:txBody>
      </p:sp>
    </p:spTree>
    <p:extLst>
      <p:ext uri="{BB962C8B-B14F-4D97-AF65-F5344CB8AC3E}">
        <p14:creationId xmlns:p14="http://schemas.microsoft.com/office/powerpoint/2010/main" val="733387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示&#10;&#10;AI 生成的内容可能不正确。">
            <a:extLst>
              <a:ext uri="{FF2B5EF4-FFF2-40B4-BE49-F238E27FC236}">
                <a16:creationId xmlns:a16="http://schemas.microsoft.com/office/drawing/2014/main" id="{0D4BAA7D-45C8-006B-BB04-B89571E74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45" y="379186"/>
            <a:ext cx="10480626" cy="577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58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示&#10;&#10;AI 生成的内容可能不正确。">
            <a:extLst>
              <a:ext uri="{FF2B5EF4-FFF2-40B4-BE49-F238E27FC236}">
                <a16:creationId xmlns:a16="http://schemas.microsoft.com/office/drawing/2014/main" id="{8E501FF8-9A0C-BA8A-5B4B-B4FC3D9DE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809"/>
            <a:ext cx="12192000" cy="665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843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15ABD8B-06A1-E453-7C12-6A4C577BB6D4}"/>
              </a:ext>
            </a:extLst>
          </p:cNvPr>
          <p:cNvSpPr txBox="1"/>
          <p:nvPr/>
        </p:nvSpPr>
        <p:spPr>
          <a:xfrm>
            <a:off x="378822" y="391886"/>
            <a:ext cx="6844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HardNet</a:t>
            </a:r>
            <a:r>
              <a:rPr kumimoji="1" lang="en-US" altLang="zh-CN" sz="2400" dirty="0"/>
              <a:t>: Theoretical Guarantee</a:t>
            </a:r>
            <a:endParaRPr kumimoji="1" lang="zh-CN" altLang="en-US" sz="2400" dirty="0"/>
          </a:p>
        </p:txBody>
      </p:sp>
      <p:pic>
        <p:nvPicPr>
          <p:cNvPr id="4" name="图片 3" descr="文本, 信件&#10;&#10;AI 生成的内容可能不正确。">
            <a:extLst>
              <a:ext uri="{FF2B5EF4-FFF2-40B4-BE49-F238E27FC236}">
                <a16:creationId xmlns:a16="http://schemas.microsoft.com/office/drawing/2014/main" id="{02F6CB99-BB28-AC71-307B-6005A2569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21" y="853551"/>
            <a:ext cx="11586337" cy="19288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B60CB16-62A8-2FAE-E656-DB7B1A3A6D03}"/>
              </a:ext>
            </a:extLst>
          </p:cNvPr>
          <p:cNvSpPr txBox="1"/>
          <p:nvPr/>
        </p:nvSpPr>
        <p:spPr>
          <a:xfrm>
            <a:off x="378821" y="2921168"/>
            <a:ext cx="9326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Translation: An optimally trained </a:t>
            </a:r>
            <a:r>
              <a:rPr kumimoji="1" lang="en-US" altLang="zh-CN" sz="2000" dirty="0" err="1"/>
              <a:t>HardNet</a:t>
            </a:r>
            <a:r>
              <a:rPr kumimoji="1" lang="en-US" altLang="zh-CN" sz="2000" dirty="0"/>
              <a:t> can universally approximate the solution of the constrained problem as long as the original neural net can universally approximate the unconstrained solution.</a:t>
            </a:r>
            <a:endParaRPr kumimoji="1" lang="zh-CN" altLang="en-US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8137641-AA95-3BD7-BF20-CA76CE45F860}"/>
              </a:ext>
            </a:extLst>
          </p:cNvPr>
          <p:cNvSpPr txBox="1"/>
          <p:nvPr/>
        </p:nvSpPr>
        <p:spPr>
          <a:xfrm>
            <a:off x="378821" y="4346713"/>
            <a:ext cx="10077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Discussion 2: </a:t>
            </a:r>
          </a:p>
          <a:p>
            <a:r>
              <a:rPr kumimoji="1" lang="en-US" altLang="zh-CN" sz="2000" dirty="0"/>
              <a:t>Does that guarantee that we can train a good </a:t>
            </a:r>
            <a:r>
              <a:rPr kumimoji="1" lang="en-US" altLang="zh-CN" sz="2000" dirty="0" err="1"/>
              <a:t>HardNet</a:t>
            </a:r>
            <a:r>
              <a:rPr kumimoji="1" lang="en-US" altLang="zh-CN" sz="2000" dirty="0"/>
              <a:t> using SGD or Adam?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61129435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Microsoft YaHei"/>
        <a:ea typeface=""/>
        <a:cs typeface=""/>
      </a:majorFont>
      <a:minorFont>
        <a:latin typeface="Microsoft YaHe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304</Words>
  <Application>Microsoft Macintosh PowerPoint</Application>
  <PresentationFormat>宽屏</PresentationFormat>
  <Paragraphs>37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Microsoft YaHei</vt:lpstr>
      <vt:lpstr>Arial</vt:lpstr>
      <vt:lpstr>Avenir Next LT Pro</vt:lpstr>
      <vt:lpstr>Cambria Math</vt:lpstr>
      <vt:lpstr>Grandview Display</vt:lpstr>
      <vt:lpstr>DashVTI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Alice Feng</dc:creator>
  <cp:lastModifiedBy>Alice Feng</cp:lastModifiedBy>
  <cp:revision>20</cp:revision>
  <dcterms:created xsi:type="dcterms:W3CDTF">2026-01-19T01:50:29Z</dcterms:created>
  <dcterms:modified xsi:type="dcterms:W3CDTF">2026-01-20T20:50:13Z</dcterms:modified>
</cp:coreProperties>
</file>

<file path=docProps/thumbnail.jpeg>
</file>